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58" r:id="rId6"/>
    <p:sldId id="278" r:id="rId7"/>
    <p:sldId id="280" r:id="rId8"/>
    <p:sldId id="270" r:id="rId9"/>
    <p:sldId id="272" r:id="rId10"/>
    <p:sldId id="269" r:id="rId11"/>
    <p:sldId id="277" r:id="rId12"/>
    <p:sldId id="279" r:id="rId13"/>
    <p:sldId id="276" r:id="rId14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2" autoAdjust="0"/>
    <p:restoredTop sz="87949" autoAdjust="0"/>
  </p:normalViewPr>
  <p:slideViewPr>
    <p:cSldViewPr snapToGrid="0" showGuides="1">
      <p:cViewPr varScale="1">
        <p:scale>
          <a:sx n="60" d="100"/>
          <a:sy n="60" d="100"/>
        </p:scale>
        <p:origin x="-892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40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F404C6-F3CC-4383-8FBC-3F7F856D112C}" type="datetime1">
              <a:rPr lang="ru-RU" smtClean="0"/>
              <a:t>27.09.2022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18A1656-FDB1-442A-B22F-67D2FDA9ED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850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53AFD-DFF1-40C5-A030-1B2F2E9C0365}" type="datetime1">
              <a:rPr lang="ru-RU" smtClean="0"/>
              <a:pPr/>
              <a:t>27.09.2022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336304E-FDE3-4B4F-A3B7-EBE87F3FA5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82157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336304E-FDE3-4B4F-A3B7-EBE87F3FA5E2}" type="slidenum">
              <a:rPr lang="ru-RU" noProof="0" smtClean="0"/>
              <a:t>8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228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336304E-FDE3-4B4F-A3B7-EBE87F3FA5E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20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2.svg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3AE61224-6208-4388-840A-2A613B842650}"/>
              </a:ext>
            </a:extLst>
          </p:cNvPr>
          <p:cNvGrpSpPr/>
          <p:nvPr userDrawn="1"/>
        </p:nvGrpSpPr>
        <p:grpSpPr>
          <a:xfrm>
            <a:off x="-1871180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9C262CDC-D38F-428C-A15E-DDD5A48C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CA70729-6AED-407B-8058-1348C4E2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pic>
        <p:nvPicPr>
          <p:cNvPr id="17" name="Графический объект 16" descr="Конверт">
            <a:extLst>
              <a:ext uri="{FF2B5EF4-FFF2-40B4-BE49-F238E27FC236}">
                <a16:creationId xmlns=""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Графический объект 17" descr="Сеть">
            <a:extLst>
              <a:ext uri="{FF2B5EF4-FFF2-40B4-BE49-F238E27FC236}">
                <a16:creationId xmlns=""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Графический объект 18" descr="Конверт">
            <a:extLst>
              <a:ext uri="{FF2B5EF4-FFF2-40B4-BE49-F238E27FC236}">
                <a16:creationId xmlns=""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Графический объект 19" descr="Сеть">
            <a:extLst>
              <a:ext uri="{FF2B5EF4-FFF2-40B4-BE49-F238E27FC236}">
                <a16:creationId xmlns=""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dirty="0"/>
              <a:t>адрес электронной почты</a:t>
            </a:r>
          </a:p>
        </p:txBody>
      </p:sp>
      <p:sp>
        <p:nvSpPr>
          <p:cNvPr id="22" name="Текст 6">
            <a:extLst>
              <a:ext uri="{FF2B5EF4-FFF2-40B4-BE49-F238E27FC236}">
                <a16:creationId xmlns=""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 dirty="0"/>
              <a:t>Место для URL-адреса веб-сайта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=""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 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Овал 16">
              <a:extLst>
                <a:ext uri="{FF2B5EF4-FFF2-40B4-BE49-F238E27FC236}">
                  <a16:creationId xmlns=""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=""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Полилиния 5">
                <a:extLst>
                  <a:ext uri="{FF2B5EF4-FFF2-40B4-BE49-F238E27FC236}">
                    <a16:creationId xmlns=""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20" name="Полилиния 6">
                <a:extLst>
                  <a:ext uri="{FF2B5EF4-FFF2-40B4-BE49-F238E27FC236}">
                    <a16:creationId xmlns=""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sp>
        <p:nvSpPr>
          <p:cNvPr id="21" name="Текст 2">
            <a:extLst>
              <a:ext uri="{FF2B5EF4-FFF2-40B4-BE49-F238E27FC236}">
                <a16:creationId xmlns=""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Полилиния 5">
              <a:extLst>
                <a:ext uri="{FF2B5EF4-FFF2-40B4-BE49-F238E27FC236}">
                  <a16:creationId xmlns=""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5" name="Полилиния 6">
              <a:extLst>
                <a:ext uri="{FF2B5EF4-FFF2-40B4-BE49-F238E27FC236}">
                  <a16:creationId xmlns=""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  <p:sp>
          <p:nvSpPr>
            <p:cNvPr id="26" name="Полилиния 7">
              <a:extLst>
                <a:ext uri="{FF2B5EF4-FFF2-40B4-BE49-F238E27FC236}">
                  <a16:creationId xmlns=""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Объект 2">
            <a:extLst>
              <a:ext uri="{FF2B5EF4-FFF2-40B4-BE49-F238E27FC236}">
                <a16:creationId xmlns=""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Заголовок 1">
            <a:extLst>
              <a:ext uri="{FF2B5EF4-FFF2-40B4-BE49-F238E27FC236}">
                <a16:creationId xmlns=""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" noProof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Полилиния 5">
              <a:extLst>
                <a:ext uri="{FF2B5EF4-FFF2-40B4-BE49-F238E27FC236}">
                  <a16:creationId xmlns=""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6">
              <a:extLst>
                <a:ext uri="{FF2B5EF4-FFF2-40B4-BE49-F238E27FC236}">
                  <a16:creationId xmlns=""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7">
              <a:extLst>
                <a:ext uri="{FF2B5EF4-FFF2-40B4-BE49-F238E27FC236}">
                  <a16:creationId xmlns=""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Объект 2">
            <a:extLst>
              <a:ext uri="{FF2B5EF4-FFF2-40B4-BE49-F238E27FC236}">
                <a16:creationId xmlns=""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Заголовок 1">
            <a:extLst>
              <a:ext uri="{FF2B5EF4-FFF2-40B4-BE49-F238E27FC236}">
                <a16:creationId xmlns=""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Полилиния 5">
              <a:extLst>
                <a:ext uri="{FF2B5EF4-FFF2-40B4-BE49-F238E27FC236}">
                  <a16:creationId xmlns=""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6">
              <a:extLst>
                <a:ext uri="{FF2B5EF4-FFF2-40B4-BE49-F238E27FC236}">
                  <a16:creationId xmlns=""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7">
              <a:extLst>
                <a:ext uri="{FF2B5EF4-FFF2-40B4-BE49-F238E27FC236}">
                  <a16:creationId xmlns=""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Текст 2">
            <a:extLst>
              <a:ext uri="{FF2B5EF4-FFF2-40B4-BE49-F238E27FC236}">
                <a16:creationId xmlns=""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7" name="Объект 3">
            <a:extLst>
              <a:ext uri="{FF2B5EF4-FFF2-40B4-BE49-F238E27FC236}">
                <a16:creationId xmlns=""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8" name="Текст 4">
            <a:extLst>
              <a:ext uri="{FF2B5EF4-FFF2-40B4-BE49-F238E27FC236}">
                <a16:creationId xmlns=""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9" name="Объект 5">
            <a:extLst>
              <a:ext uri="{FF2B5EF4-FFF2-40B4-BE49-F238E27FC236}">
                <a16:creationId xmlns=""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Заголовок 1">
            <a:extLst>
              <a:ext uri="{FF2B5EF4-FFF2-40B4-BE49-F238E27FC236}">
                <a16:creationId xmlns=""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1">
            <a:extLst>
              <a:ext uri="{FF2B5EF4-FFF2-40B4-BE49-F238E27FC236}">
                <a16:creationId xmlns=""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9" name="Заголовок 1">
            <a:extLst>
              <a:ext uri="{FF2B5EF4-FFF2-40B4-BE49-F238E27FC236}">
                <a16:creationId xmlns=""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20" name="Текст 3">
            <a:extLst>
              <a:ext uri="{FF2B5EF4-FFF2-40B4-BE49-F238E27FC236}">
                <a16:creationId xmlns=""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Полилиния 5">
              <a:extLst>
                <a:ext uri="{FF2B5EF4-FFF2-40B4-BE49-F238E27FC236}">
                  <a16:creationId xmlns=""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6">
              <a:extLst>
                <a:ext uri="{FF2B5EF4-FFF2-40B4-BE49-F238E27FC236}">
                  <a16:creationId xmlns=""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7">
              <a:extLst>
                <a:ext uri="{FF2B5EF4-FFF2-40B4-BE49-F238E27FC236}">
                  <a16:creationId xmlns=""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Заголовок 1">
            <a:extLst>
              <a:ext uri="{FF2B5EF4-FFF2-40B4-BE49-F238E27FC236}">
                <a16:creationId xmlns=""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7" name="Текст 3">
            <a:extLst>
              <a:ext uri="{FF2B5EF4-FFF2-40B4-BE49-F238E27FC236}">
                <a16:creationId xmlns=""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2">
            <a:extLst>
              <a:ext uri="{FF2B5EF4-FFF2-40B4-BE49-F238E27FC236}">
                <a16:creationId xmlns=""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слайда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rtlCol="0"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Место для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 rtlCol="0"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Рисунок 12">
            <a:extLst>
              <a:ext uri="{FF2B5EF4-FFF2-40B4-BE49-F238E27FC236}">
                <a16:creationId xmlns=""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Полилиния 5">
              <a:extLst>
                <a:ext uri="{FF2B5EF4-FFF2-40B4-BE49-F238E27FC236}">
                  <a16:creationId xmlns=""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6">
              <a:extLst>
                <a:ext uri="{FF2B5EF4-FFF2-40B4-BE49-F238E27FC236}">
                  <a16:creationId xmlns=""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=""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504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rtlCol="0"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 rtlCol="0"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Место для замещающего текста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5" name="Рисунок 14">
            <a:extLst>
              <a:ext uri="{FF2B5EF4-FFF2-40B4-BE49-F238E27FC236}">
                <a16:creationId xmlns=""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и содержимое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 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Полилиния 5">
              <a:extLst>
                <a:ext uri="{FF2B5EF4-FFF2-40B4-BE49-F238E27FC236}">
                  <a16:creationId xmlns=""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">
              <a:extLst>
                <a:ext uri="{FF2B5EF4-FFF2-40B4-BE49-F238E27FC236}">
                  <a16:creationId xmlns=""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">
              <a:extLst>
                <a:ext uri="{FF2B5EF4-FFF2-40B4-BE49-F238E27FC236}">
                  <a16:creationId xmlns=""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3" name="Рисунок 22">
            <a:extLst>
              <a:ext uri="{FF2B5EF4-FFF2-40B4-BE49-F238E27FC236}">
                <a16:creationId xmlns=""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 rtlCol="0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 rtlCol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8" name="Рисунок 5">
            <a:extLst>
              <a:ext uri="{FF2B5EF4-FFF2-40B4-BE49-F238E27FC236}">
                <a16:creationId xmlns=""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3" name="Рисунок 11">
            <a:extLst>
              <a:ext uri="{FF2B5EF4-FFF2-40B4-BE49-F238E27FC236}">
                <a16:creationId xmlns=""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=""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 rtlCol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2" name="Рисунок 11">
            <a:extLst>
              <a:ext uri="{FF2B5EF4-FFF2-40B4-BE49-F238E27FC236}">
                <a16:creationId xmlns=""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rtlCol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 1">
            <a:extLst>
              <a:ext uri="{FF2B5EF4-FFF2-40B4-BE49-F238E27FC236}">
                <a16:creationId xmlns=""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 rtlCol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>
              <a:solidFill>
                <a:schemeClr val="accent2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6" name="Номер слайда 5">
            <a:extLst>
              <a:ext uri="{FF2B5EF4-FFF2-40B4-BE49-F238E27FC236}">
                <a16:creationId xmlns=""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20" name="Объект 2">
            <a:extLst>
              <a:ext uri="{FF2B5EF4-FFF2-40B4-BE49-F238E27FC236}">
                <a16:creationId xmlns=""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01</a:t>
            </a:r>
          </a:p>
        </p:txBody>
      </p:sp>
      <p:sp>
        <p:nvSpPr>
          <p:cNvPr id="23" name="Объект 2">
            <a:extLst>
              <a:ext uri="{FF2B5EF4-FFF2-40B4-BE49-F238E27FC236}">
                <a16:creationId xmlns=""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rtlCol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rtlCol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/>
              <a:t>Место для раздела 02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=""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4" name="Рисунок 11">
            <a:extLst>
              <a:ext uri="{FF2B5EF4-FFF2-40B4-BE49-F238E27FC236}">
                <a16:creationId xmlns=""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9" name="Рисунок 11">
            <a:extLst>
              <a:ext uri="{FF2B5EF4-FFF2-40B4-BE49-F238E27FC236}">
                <a16:creationId xmlns=""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rtlCol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значок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Полилиния 5">
              <a:extLst>
                <a:ext uri="{FF2B5EF4-FFF2-40B4-BE49-F238E27FC236}">
                  <a16:creationId xmlns=""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">
              <a:extLst>
                <a:ext uri="{FF2B5EF4-FFF2-40B4-BE49-F238E27FC236}">
                  <a16:creationId xmlns=""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">
              <a:extLst>
                <a:ext uri="{FF2B5EF4-FFF2-40B4-BE49-F238E27FC236}">
                  <a16:creationId xmlns=""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груп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Полилиния 5">
              <a:extLst>
                <a:ext uri="{FF2B5EF4-FFF2-40B4-BE49-F238E27FC236}">
                  <a16:creationId xmlns=""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6">
              <a:extLst>
                <a:ext uri="{FF2B5EF4-FFF2-40B4-BE49-F238E27FC236}">
                  <a16:creationId xmlns=""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7">
              <a:extLst>
                <a:ext uri="{FF2B5EF4-FFF2-40B4-BE49-F238E27FC236}">
                  <a16:creationId xmlns=""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орма 19">
            <a:extLst>
              <a:ext uri="{FF2B5EF4-FFF2-40B4-BE49-F238E27FC236}">
                <a16:creationId xmlns=""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олилиния: Форма 20">
            <a:extLst>
              <a:ext uri="{FF2B5EF4-FFF2-40B4-BE49-F238E27FC236}">
                <a16:creationId xmlns=""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=""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=""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 1">
            <a:extLst>
              <a:ext uri="{FF2B5EF4-FFF2-40B4-BE49-F238E27FC236}">
                <a16:creationId xmlns=""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rtlCol="0" anchor="b">
            <a:noAutofit/>
          </a:bodyPr>
          <a:lstStyle>
            <a:lvl1pPr>
              <a:defRPr sz="3200" b="1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 rtlCol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1" name="Рисунок 2">
            <a:extLst>
              <a:ext uri="{FF2B5EF4-FFF2-40B4-BE49-F238E27FC236}">
                <a16:creationId xmlns=""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Рисунок 2">
            <a:extLst>
              <a:ext uri="{FF2B5EF4-FFF2-40B4-BE49-F238E27FC236}">
                <a16:creationId xmlns=""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8" name="Объект 2">
            <a:extLst>
              <a:ext uri="{FF2B5EF4-FFF2-40B4-BE49-F238E27FC236}">
                <a16:creationId xmlns=""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=""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0" name="Объект 2">
            <a:extLst>
              <a:ext uri="{FF2B5EF4-FFF2-40B4-BE49-F238E27FC236}">
                <a16:creationId xmlns=""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2" name="Объект 2">
            <a:extLst>
              <a:ext uri="{FF2B5EF4-FFF2-40B4-BE49-F238E27FC236}">
                <a16:creationId xmlns=""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  <p:sp>
        <p:nvSpPr>
          <p:cNvPr id="33" name="Объект 2">
            <a:extLst>
              <a:ext uri="{FF2B5EF4-FFF2-40B4-BE49-F238E27FC236}">
                <a16:creationId xmlns=""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 rtlCol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4" name="Объект 2">
            <a:extLst>
              <a:ext uri="{FF2B5EF4-FFF2-40B4-BE49-F238E27FC236}">
                <a16:creationId xmlns=""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rtlCol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 rtl="0"/>
            <a:r>
              <a:rPr lang="ru-RU" noProof="0" dirty="0"/>
              <a:t>Исполнительный блок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=""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A4B3A73-9DD3-4028-87DB-C033F5E3B44F}" type="datetime1">
              <a:rPr lang="ru-RU" noProof="0" smtClean="0"/>
              <a:t>27.09.2022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=""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EC71654-96A5-4280-94F3-931C61A9F92C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ru-RU" sz="2800" dirty="0"/>
              <a:t>Контроль и обеспечение безопасных условий эксплуатации биотехнологического производства</a:t>
            </a:r>
            <a:endParaRPr lang="ru-RU" sz="2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92" y="5056148"/>
            <a:ext cx="5213941" cy="791759"/>
          </a:xfrm>
        </p:spPr>
        <p:txBody>
          <a:bodyPr rtlCol="0"/>
          <a:lstStyle/>
          <a:p>
            <a:pPr algn="ctr"/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Лектор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b="1" cap="none" dirty="0" smtClean="0">
                <a:solidFill>
                  <a:schemeClr val="accent6">
                    <a:lumMod val="75000"/>
                  </a:schemeClr>
                </a:solidFill>
              </a:rPr>
              <a:t>.б.н.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Ултанбекова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г.Д</a:t>
            </a:r>
            <a:r>
              <a:rPr lang="ru-RU" b="1" dirty="0" smtClean="0"/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712382" y="717912"/>
            <a:ext cx="5667168" cy="5305661"/>
          </a:xfrm>
        </p:spPr>
      </p:sp>
      <p:pic>
        <p:nvPicPr>
          <p:cNvPr id="9" name="Рисунок 8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127051" y="850605"/>
            <a:ext cx="4433777" cy="514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279451" y="1003005"/>
            <a:ext cx="4433777" cy="51461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E3C40962-BA6A-43E4-97BA-511A9B90C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2130" y="4537854"/>
            <a:ext cx="4540440" cy="503167"/>
          </a:xfrm>
        </p:spPr>
        <p:txBody>
          <a:bodyPr rtlCol="0"/>
          <a:lstStyle/>
          <a:p>
            <a:pPr rtl="0"/>
            <a:r>
              <a:rPr lang="en-US" dirty="0" smtClean="0"/>
              <a:t>ultanbekova77</a:t>
            </a:r>
            <a:r>
              <a:rPr lang="ru-RU" dirty="0" smtClean="0"/>
              <a:t>@</a:t>
            </a:r>
            <a:r>
              <a:rPr lang="en-US" dirty="0" smtClean="0"/>
              <a:t>mail.ru</a:t>
            </a:r>
            <a:endParaRPr lang="ru-RU" dirty="0"/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95D612B9-68B9-4C9F-98FE-CEE07DB1F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4141" y="3431647"/>
            <a:ext cx="5011410" cy="921807"/>
          </a:xfrm>
        </p:spPr>
        <p:txBody>
          <a:bodyPr rtlCol="0"/>
          <a:lstStyle/>
          <a:p>
            <a:pPr rtl="0"/>
            <a:r>
              <a:rPr lang="ru-RU" dirty="0"/>
              <a:t>Спасибо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проспект Aль-Фараби 71, Алматы 050040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101F212-213F-4FEB-9760-999F82D6DA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5"/>
          <a:stretch/>
        </p:blipFill>
        <p:spPr>
          <a:xfrm>
            <a:off x="0" y="0"/>
            <a:ext cx="12192000" cy="334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852" y="1556600"/>
            <a:ext cx="5086350" cy="559279"/>
          </a:xfrm>
        </p:spPr>
        <p:txBody>
          <a:bodyPr rtlCol="0"/>
          <a:lstStyle/>
          <a:p>
            <a:pPr algn="ctr"/>
            <a:r>
              <a:rPr lang="ru-RU" sz="3600" dirty="0"/>
              <a:t>СОДЕРЖАНИЕ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15936" t="19394" r="63637" b="33832"/>
          <a:stretch/>
        </p:blipFill>
        <p:spPr bwMode="auto">
          <a:xfrm>
            <a:off x="1063257" y="850604"/>
            <a:ext cx="4774018" cy="5295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>
            <a:picLocks noGrp="1"/>
          </p:cNvPicPr>
          <p:nvPr>
            <p:ph type="pic" sz="quarter" idx="10"/>
          </p:nvPr>
        </p:nvPicPr>
        <p:blipFill rotWithShape="1">
          <a:blip r:embed="rId3"/>
          <a:srcRect l="12255" t="18732" r="59677" b="33772"/>
          <a:stretch/>
        </p:blipFill>
        <p:spPr bwMode="auto">
          <a:xfrm>
            <a:off x="4938306" y="425302"/>
            <a:ext cx="2046767" cy="18500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41312" y="2561642"/>
            <a:ext cx="579474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● </a:t>
            </a:r>
            <a:r>
              <a:rPr lang="ru-RU" sz="2200" dirty="0" smtClean="0">
                <a:solidFill>
                  <a:schemeClr val="bg1"/>
                </a:solidFill>
              </a:rPr>
              <a:t>Общие </a:t>
            </a:r>
            <a:r>
              <a:rPr lang="ru-RU" sz="2200" dirty="0">
                <a:solidFill>
                  <a:schemeClr val="bg1"/>
                </a:solidFill>
              </a:rPr>
              <a:t>требования к обеззараживанию отходов биотехнологических </a:t>
            </a:r>
            <a:r>
              <a:rPr lang="ru-RU" sz="2200" dirty="0" smtClean="0">
                <a:solidFill>
                  <a:schemeClr val="bg1"/>
                </a:solidFill>
              </a:rPr>
              <a:t>производств</a:t>
            </a:r>
            <a:r>
              <a:rPr lang="kk-KZ" sz="2200" dirty="0" smtClean="0">
                <a:solidFill>
                  <a:schemeClr val="bg1"/>
                </a:solidFill>
              </a:rPr>
              <a:t>;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● </a:t>
            </a:r>
            <a:r>
              <a:rPr lang="ru-RU" sz="2200" dirty="0" smtClean="0">
                <a:solidFill>
                  <a:schemeClr val="bg1"/>
                </a:solidFill>
              </a:rPr>
              <a:t> Контроль </a:t>
            </a:r>
            <a:r>
              <a:rPr lang="ru-RU" sz="2200" dirty="0">
                <a:solidFill>
                  <a:schemeClr val="bg1"/>
                </a:solidFill>
              </a:rPr>
              <a:t>качества стерилизации и дезинфекции при организации биотехнологических </a:t>
            </a:r>
            <a:r>
              <a:rPr lang="ru-RU" sz="2200" dirty="0" smtClean="0">
                <a:solidFill>
                  <a:schemeClr val="bg1"/>
                </a:solidFill>
              </a:rPr>
              <a:t>производств;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● </a:t>
            </a:r>
            <a:r>
              <a:rPr lang="ru-RU" sz="2200" dirty="0" smtClean="0">
                <a:solidFill>
                  <a:schemeClr val="bg1"/>
                </a:solidFill>
              </a:rPr>
              <a:t>Контроль </a:t>
            </a:r>
            <a:r>
              <a:rPr lang="ru-RU" sz="2200" dirty="0">
                <a:solidFill>
                  <a:schemeClr val="bg1"/>
                </a:solidFill>
              </a:rPr>
              <a:t>качества товарных форм продуктов, организация контроля за соблюдением правил хранения </a:t>
            </a:r>
            <a:r>
              <a:rPr lang="ru-RU" sz="2200" dirty="0" smtClean="0">
                <a:solidFill>
                  <a:schemeClr val="bg1"/>
                </a:solidFill>
              </a:rPr>
              <a:t>препаратов; 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● </a:t>
            </a:r>
            <a:r>
              <a:rPr lang="ru-RU" sz="2200" dirty="0" smtClean="0">
                <a:solidFill>
                  <a:schemeClr val="bg1"/>
                </a:solidFill>
              </a:rPr>
              <a:t>Контроль </a:t>
            </a:r>
            <a:r>
              <a:rPr lang="ru-RU" sz="2200" dirty="0">
                <a:solidFill>
                  <a:schemeClr val="bg1"/>
                </a:solidFill>
              </a:rPr>
              <a:t>за подготовкой медицинских препаратов к </a:t>
            </a:r>
            <a:r>
              <a:rPr lang="ru-RU" sz="2200" dirty="0" smtClean="0">
                <a:solidFill>
                  <a:schemeClr val="bg1"/>
                </a:solidFill>
              </a:rPr>
              <a:t>транспортированию;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●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>
                <a:solidFill>
                  <a:schemeClr val="bg1"/>
                </a:solidFill>
              </a:rPr>
              <a:t>Контроль качества упаковки препаратов.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246" y="223284"/>
            <a:ext cx="10956591" cy="552893"/>
          </a:xfrm>
        </p:spPr>
        <p:txBody>
          <a:bodyPr/>
          <a:lstStyle/>
          <a:p>
            <a:pPr algn="ctr"/>
            <a:r>
              <a:rPr lang="ru-RU" sz="2000" dirty="0"/>
              <a:t>Организационные основы безопасности жизнедеятельности на предприятиях </a:t>
            </a:r>
            <a:r>
              <a:rPr lang="ru-RU" sz="2000" dirty="0" smtClean="0"/>
              <a:t>биотехнологической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3</a:t>
            </a:fld>
            <a:endParaRPr lang="ru-RU" noProof="0"/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3689" t="22055" r="35508" b="26988"/>
          <a:stretch/>
        </p:blipFill>
        <p:spPr bwMode="auto">
          <a:xfrm>
            <a:off x="7801767" y="1913858"/>
            <a:ext cx="4298084" cy="364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85339"/>
            <a:ext cx="79956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Микробиологические </a:t>
            </a:r>
            <a:r>
              <a:rPr lang="ru-RU" dirty="0"/>
              <a:t>и биотехнологические производства и их продукция могут оказывать на человека, животных и растительный мир следующие виды повреждающего действия:</a:t>
            </a:r>
          </a:p>
          <a:p>
            <a:pPr algn="just"/>
            <a:r>
              <a:rPr lang="ru-RU" dirty="0"/>
              <a:t>- развитие инфекционных, паразитарных и других заболеваний;</a:t>
            </a:r>
          </a:p>
          <a:p>
            <a:pPr algn="just"/>
            <a:r>
              <a:rPr lang="ru-RU" dirty="0"/>
              <a:t>- токсическое действие;</a:t>
            </a:r>
          </a:p>
          <a:p>
            <a:pPr algn="just"/>
            <a:r>
              <a:rPr lang="ru-RU" dirty="0"/>
              <a:t>- аллергенное действие</a:t>
            </a:r>
          </a:p>
          <a:p>
            <a:pPr algn="just"/>
            <a:r>
              <a:rPr lang="ru-RU" dirty="0"/>
              <a:t>- общее и местное неспецифическое (раздражающее) действие;</a:t>
            </a:r>
          </a:p>
          <a:p>
            <a:pPr algn="just"/>
            <a:r>
              <a:rPr lang="ru-RU" dirty="0"/>
              <a:t>- действие на генетический аппарат клеток;</a:t>
            </a:r>
          </a:p>
          <a:p>
            <a:pPr algn="just"/>
            <a:r>
              <a:rPr lang="ru-RU" dirty="0"/>
              <a:t>- воздействие на экологическую обстановку.</a:t>
            </a:r>
          </a:p>
          <a:p>
            <a:pPr algn="just"/>
            <a:r>
              <a:rPr lang="ru-RU" dirty="0"/>
              <a:t>Это связано с особенностями биотехнологического производства:</a:t>
            </a:r>
          </a:p>
          <a:p>
            <a:pPr algn="just"/>
            <a:r>
              <a:rPr lang="ru-RU" dirty="0"/>
              <a:t>1)использование для изготовления иммунологических препаратов микроорганизмов-продуцентов, выделенных из естественных источников или новых, полученных искусственным путем, генетически модифицированных организмов, обладающих разной степенью патогенности;</a:t>
            </a:r>
          </a:p>
          <a:p>
            <a:pPr algn="just"/>
            <a:r>
              <a:rPr lang="ru-RU" dirty="0"/>
              <a:t>2)обеспечением крупномасштабного культивирования микроорганизмов для накопления активного начала;</a:t>
            </a:r>
          </a:p>
          <a:p>
            <a:pPr algn="just"/>
            <a:r>
              <a:rPr lang="ru-RU" dirty="0"/>
              <a:t>3)работой с большими объемами посевного материала;</a:t>
            </a:r>
          </a:p>
          <a:p>
            <a:pPr algn="just"/>
            <a:r>
              <a:rPr lang="ru-RU" dirty="0"/>
              <a:t>4)получение биологических препаратов с использованием специальных технологий;</a:t>
            </a:r>
          </a:p>
          <a:p>
            <a:pPr algn="just"/>
            <a:r>
              <a:rPr lang="ru-RU" dirty="0"/>
              <a:t>5)расфасовки, </a:t>
            </a:r>
            <a:r>
              <a:rPr lang="ru-RU" dirty="0" err="1"/>
              <a:t>этикетирования</a:t>
            </a:r>
            <a:r>
              <a:rPr lang="ru-RU" dirty="0"/>
              <a:t> и упаковки биопрепаратов;</a:t>
            </a:r>
          </a:p>
          <a:p>
            <a:pPr algn="just"/>
            <a:r>
              <a:rPr lang="ru-RU" dirty="0"/>
              <a:t>6)контролем физико-химических и биологических свойств препаратов с использованием лабораторных животных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9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245" y="0"/>
            <a:ext cx="10648248" cy="1325563"/>
          </a:xfrm>
        </p:spPr>
        <p:txBody>
          <a:bodyPr/>
          <a:lstStyle/>
          <a:p>
            <a:pPr algn="ctr"/>
            <a:r>
              <a:rPr lang="ru-RU" sz="2400" dirty="0"/>
              <a:t>Контроль и обеспечение безопасных условий эксплуатации биотехнологического производства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4</a:t>
            </a:fld>
            <a:endParaRPr lang="ru-RU" noProof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41" t="36124" r="25436" b="17364"/>
          <a:stretch/>
        </p:blipFill>
        <p:spPr bwMode="auto">
          <a:xfrm>
            <a:off x="7857460" y="1254642"/>
            <a:ext cx="4178597" cy="425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9487" y="1042749"/>
            <a:ext cx="74534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Помещения для производства и контроля качества биологически активных веществ:</a:t>
            </a:r>
          </a:p>
          <a:p>
            <a:pPr algn="just"/>
            <a:r>
              <a:rPr lang="ru-RU" sz="2400" dirty="0"/>
              <a:t>- должны использоваться строго по назначению;</a:t>
            </a:r>
          </a:p>
          <a:p>
            <a:pPr algn="just"/>
            <a:r>
              <a:rPr lang="ru-RU" sz="2400" dirty="0"/>
              <a:t>- должны быть достаточно просторными и оборудованы таким образом, чтобы свести к минимуму риск смешения различных лекарственных средств и их компонентов, перекрестное загрязнение, пропуск одной стадии в процессе изготовления лекарственных средств и контроля их качества;</a:t>
            </a:r>
          </a:p>
          <a:p>
            <a:pPr algn="just"/>
            <a:r>
              <a:rPr lang="ru-RU" sz="2400" dirty="0"/>
              <a:t>- должны иметь гладкие внутренние поверхности (стены, полы, потолки, двери) с минимальным количеством выступающих частей и ниш; должны быть непроницаемыми для жидкостей и легко доступными для мытья и обработки дезинфицирующими средствами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677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556" y="393269"/>
            <a:ext cx="7159416" cy="1325563"/>
          </a:xfrm>
        </p:spPr>
        <p:txBody>
          <a:bodyPr rtlCol="0"/>
          <a:lstStyle/>
          <a:p>
            <a:pPr algn="ctr"/>
            <a:r>
              <a:rPr lang="ru-RU" sz="2800" dirty="0"/>
              <a:t>Требования к помещениям для хранения лекарственных средств и других товаров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79" y="1467293"/>
            <a:ext cx="6847368" cy="4709670"/>
          </a:xfrm>
        </p:spPr>
        <p:txBody>
          <a:bodyPr rtlCol="0"/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/>
              <a:t>Хранение товаров осуществляется на всех этапах товародвижения от выпуска готовой продукции до потребления или утилизации. Хранение товаров – это процесс размещения товаров в складском помещении, содержание и уход за ними в целях обеспечения их качества и количества. Основной задачей хранения является обеспечение стабильности исходных свойств товаров или их изменение с минимальными потерями. Основными условиями организации хранения товаров являются: - наличие соответствующих помещений, - создание необходимого режима хранения, - организация размещения товаров при хранении.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5</a:t>
            </a:fld>
            <a:endParaRPr lang="ru-RU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22139" t="14832" r="25882" b="23944"/>
          <a:stretch/>
        </p:blipFill>
        <p:spPr bwMode="auto">
          <a:xfrm>
            <a:off x="7304567" y="1307804"/>
            <a:ext cx="4205175" cy="3774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/>
              <a:t>Общие требования к обезвреживанию отходов биотехнологических производств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2018" y="1325226"/>
            <a:ext cx="116639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	Биотехнологические </a:t>
            </a:r>
            <a:r>
              <a:rPr lang="ru-RU" sz="2400" dirty="0"/>
              <a:t>отходы относятся, как правило, к типу разлагающихся в природных условиях под действием различных факторов (биологических - минерализация с участием микроорганизмов, химических - окисление, физико-химических благодаря комплексному воздействию, например, лучистой энергии и химических веществ). Однако они могут содержать патогенные микроорганизмы, остатки куриных эмбрионов при культивировании, например, вируса гриппа, некоторые тканевые культуры млекопитающих и т.д., а также органические и неорганические вещества, используемые в биотехнологическом процессе, которые при попадании в окружающую среду могут послужить причиной экологической катастрофы.</a:t>
            </a:r>
          </a:p>
          <a:p>
            <a:pPr algn="just"/>
            <a:r>
              <a:rPr lang="ru-RU" sz="2400" dirty="0" smtClean="0"/>
              <a:t>	Поэтому </a:t>
            </a:r>
            <a:r>
              <a:rPr lang="ru-RU" sz="2400" dirty="0"/>
              <a:t>на предприятии должны быть созданы условия для предотвращения хищений подлежащих уничтожению вспомогательных материалов, исходного сырья, отходов и забракованной продукции, с целью исключить попадание используемых микроорганизмов и отходов в окружающую </a:t>
            </a:r>
            <a:r>
              <a:rPr lang="ru-RU" sz="2400" dirty="0" smtClean="0"/>
              <a:t>среду.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308" y="2548639"/>
            <a:ext cx="6542324" cy="4075445"/>
          </a:xfrm>
        </p:spPr>
        <p:txBody>
          <a:bodyPr rtlCol="0"/>
          <a:lstStyle/>
          <a:p>
            <a:pPr marL="0" indent="0" algn="just">
              <a:buNone/>
            </a:pPr>
            <a:r>
              <a:rPr lang="ru-RU" sz="2800" dirty="0" smtClean="0"/>
              <a:t>Режим </a:t>
            </a:r>
            <a:r>
              <a:rPr lang="ru-RU" sz="2800" dirty="0"/>
              <a:t>хранения – это совокупность климатических и </a:t>
            </a:r>
            <a:r>
              <a:rPr lang="ru-RU" sz="2800" dirty="0" err="1"/>
              <a:t>санитарногигиенических</a:t>
            </a:r>
            <a:r>
              <a:rPr lang="ru-RU" sz="2800" dirty="0"/>
              <a:t> требований, обеспечивающих сохранность товара. Климатические требования к режиму хранения включают параметры: - температуру, - относительную влажность воздуха, - воздухообмен, - газовый состав воздуха, - освещенность.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EC71654-96A5-4280-94F3-931C61A9F92C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35" y="953369"/>
            <a:ext cx="5544621" cy="1325563"/>
          </a:xfrm>
        </p:spPr>
        <p:txBody>
          <a:bodyPr rtlCol="0"/>
          <a:lstStyle/>
          <a:p>
            <a:pPr algn="ctr"/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Создание необходимого режима хранения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9252" t="28330" r="40320" b="35163"/>
          <a:stretch/>
        </p:blipFill>
        <p:spPr bwMode="auto">
          <a:xfrm>
            <a:off x="7028120" y="1095156"/>
            <a:ext cx="5046921" cy="38596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8</a:t>
            </a:fld>
            <a:endParaRPr lang="ru-RU" noProof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286" y="99201"/>
            <a:ext cx="7469113" cy="1325563"/>
          </a:xfrm>
        </p:spPr>
        <p:txBody>
          <a:bodyPr/>
          <a:lstStyle/>
          <a:p>
            <a:pPr algn="ctr"/>
            <a:r>
              <a:rPr lang="ru-RU" dirty="0"/>
              <a:t>Организация размещения товаров в помещениях хранения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31163" r="28924" b="13489"/>
          <a:stretch/>
        </p:blipFill>
        <p:spPr bwMode="auto">
          <a:xfrm>
            <a:off x="394040" y="1616149"/>
            <a:ext cx="7197607" cy="463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t="18914" r="78459" b="57210"/>
          <a:stretch/>
        </p:blipFill>
        <p:spPr bwMode="auto">
          <a:xfrm>
            <a:off x="7708605" y="1082504"/>
            <a:ext cx="4438422" cy="4765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8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836" y="180618"/>
            <a:ext cx="6948118" cy="1456796"/>
          </a:xfrm>
        </p:spPr>
        <p:txBody>
          <a:bodyPr/>
          <a:lstStyle/>
          <a:p>
            <a:pPr algn="ctr"/>
            <a:r>
              <a:rPr lang="ru-RU" sz="2800" dirty="0" smtClean="0"/>
              <a:t>ОБЩИЕ </a:t>
            </a:r>
            <a:r>
              <a:rPr lang="ru-RU" sz="2800" dirty="0"/>
              <a:t>ТРЕБОВАНИЯ К ОРГАНИЗАЦИИ ХРАНЕНИЯ ЛЕКАРСТВЕННЫХ СРЕДСТВ И ИЗДЕЛИЙ МЕДИЦИНСКОГО НАЗНАЧЕНИЯ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EC71654-96A5-4280-94F3-931C61A9F92C}" type="slidenum">
              <a:rPr lang="ru-RU" noProof="0" smtClean="0"/>
              <a:pPr rtl="0"/>
              <a:t>9</a:t>
            </a:fld>
            <a:endParaRPr lang="ru-RU" noProof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4" t="13024" r="33721" b="13798"/>
          <a:stretch/>
        </p:blipFill>
        <p:spPr bwMode="auto">
          <a:xfrm>
            <a:off x="7634177" y="574156"/>
            <a:ext cx="4415215" cy="5582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7329" y="1666849"/>
            <a:ext cx="73719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В помещениях хранения лекарственные средства размещают отдельно: - в строгом соответствии с токсикологическими группами; - ядовитые, наркотические и сильнодействующие лекарственные средства должны храниться в соответствии с действующими требованиями; - в соответствии с фармакологическими группами; - в зависимости от способа применения (внутреннее, наружное); - лекарственные вещества «</a:t>
            </a:r>
            <a:r>
              <a:rPr lang="ru-RU" sz="2000" dirty="0" err="1"/>
              <a:t>ангро</a:t>
            </a:r>
            <a:r>
              <a:rPr lang="ru-RU" sz="2000" dirty="0"/>
              <a:t>» в соответствии с агрегатным состоянием (жидкие отдельно от сыпучих, газообразных и т.п.); - в соответствии с физико-химическими свойствами лекарственных средств и влиянием различных факторов внешней среды; - с учетом установленных сроков хранения для лекарственных препаратов с ограниченными сроками годности; - с учетом характера различных лекарственных форм.</a:t>
            </a:r>
          </a:p>
        </p:txBody>
      </p:sp>
    </p:spTree>
    <p:extLst>
      <p:ext uri="{BB962C8B-B14F-4D97-AF65-F5344CB8AC3E}">
        <p14:creationId xmlns:p14="http://schemas.microsoft.com/office/powerpoint/2010/main" val="42594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кция №1 ПиА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30740512_TF34076243" id="{94C2722F-8848-4209-9C4C-09427914FB00}" vid="{8B6D946A-4E88-4114-B5AD-CF66231E8EA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519797F-2510-4681-A59B-FCD8F3733FE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FF4E1AF-DB5E-4764-961C-6F82B33E9E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4C31332-3081-4BD9-AD6F-078B4521F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Лекция №1 ПиА</Template>
  <TotalTime>0</TotalTime>
  <Words>599</Words>
  <Application>Microsoft Office PowerPoint</Application>
  <PresentationFormat>Произвольный</PresentationFormat>
  <Paragraphs>56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Лекция №1 ПиА</vt:lpstr>
      <vt:lpstr>Контроль и обеспечение безопасных условий эксплуатации биотехнологического производства</vt:lpstr>
      <vt:lpstr>СОДЕРЖАНИЕ</vt:lpstr>
      <vt:lpstr>Организационные основы безопасности жизнедеятельности на предприятиях биотехнологической</vt:lpstr>
      <vt:lpstr>Контроль и обеспечение безопасных условий эксплуатации биотехнологического производства</vt:lpstr>
      <vt:lpstr>Требования к помещениям для хранения лекарственных средств и других товаров </vt:lpstr>
      <vt:lpstr> Общие требования к обезвреживанию отходов биотехнологических производств</vt:lpstr>
      <vt:lpstr>Создание необходимого режима хранения </vt:lpstr>
      <vt:lpstr>Организация размещения товаров в помещениях хранения</vt:lpstr>
      <vt:lpstr>ОБЩИЕ ТРЕБОВАНИЯ К ОРГАНИЗАЦИИ ХРАНЕНИЯ ЛЕКАРСТВЕННЫХ СРЕДСТВ И ИЗДЕЛИЙ МЕДИЦИНСКОГО НАЗНАЧЕНИЯ</vt:lpstr>
      <vt:lpstr>Спасибо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2022-09-04T17:48:37Z</dcterms:created>
  <dcterms:modified xsi:type="dcterms:W3CDTF">2022-09-27T03:26:34Z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